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F5151-3F6E-4553-97B6-AD5BEB7F48D8}" type="datetimeFigureOut">
              <a:rPr lang="hu-HU" smtClean="0"/>
              <a:pPr/>
              <a:t>2020. 02. 10.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30FEF-CD7C-47CB-B487-642E92385B4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F03D4F9-B228-4668-874C-2DC5D1763761}" type="datetimeFigureOut">
              <a:rPr lang="hu-HU" smtClean="0"/>
              <a:pPr/>
              <a:t>2020. 02. 10.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02C660B-C066-4F1A-B99A-030955472BC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D4F9-B228-4668-874C-2DC5D1763761}" type="datetimeFigureOut">
              <a:rPr lang="hu-HU" smtClean="0"/>
              <a:pPr/>
              <a:t>2020. 02. 10.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660B-C066-4F1A-B99A-030955472BC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D4F9-B228-4668-874C-2DC5D1763761}" type="datetimeFigureOut">
              <a:rPr lang="hu-HU" smtClean="0"/>
              <a:pPr/>
              <a:t>2020. 02. 10.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660B-C066-4F1A-B99A-030955472BC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F03D4F9-B228-4668-874C-2DC5D1763761}" type="datetimeFigureOut">
              <a:rPr lang="hu-HU" smtClean="0"/>
              <a:pPr/>
              <a:t>2020. 02. 10.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660B-C066-4F1A-B99A-030955472BC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F03D4F9-B228-4668-874C-2DC5D1763761}" type="datetimeFigureOut">
              <a:rPr lang="hu-HU" smtClean="0"/>
              <a:pPr/>
              <a:t>2020. 02. 10.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02C660B-C066-4F1A-B99A-030955472BCE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F03D4F9-B228-4668-874C-2DC5D1763761}" type="datetimeFigureOut">
              <a:rPr lang="hu-HU" smtClean="0"/>
              <a:pPr/>
              <a:t>2020. 02. 10.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02C660B-C066-4F1A-B99A-030955472BC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F03D4F9-B228-4668-874C-2DC5D1763761}" type="datetimeFigureOut">
              <a:rPr lang="hu-HU" smtClean="0"/>
              <a:pPr/>
              <a:t>2020. 02. 10.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02C660B-C066-4F1A-B99A-030955472BC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D4F9-B228-4668-874C-2DC5D1763761}" type="datetimeFigureOut">
              <a:rPr lang="hu-HU" smtClean="0"/>
              <a:pPr/>
              <a:t>2020. 02. 10.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660B-C066-4F1A-B99A-030955472BC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F03D4F9-B228-4668-874C-2DC5D1763761}" type="datetimeFigureOut">
              <a:rPr lang="hu-HU" smtClean="0"/>
              <a:pPr/>
              <a:t>2020. 02. 10.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02C660B-C066-4F1A-B99A-030955472BC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F03D4F9-B228-4668-874C-2DC5D1763761}" type="datetimeFigureOut">
              <a:rPr lang="hu-HU" smtClean="0"/>
              <a:pPr/>
              <a:t>2020. 02. 10.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02C660B-C066-4F1A-B99A-030955472BC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F03D4F9-B228-4668-874C-2DC5D1763761}" type="datetimeFigureOut">
              <a:rPr lang="hu-HU" smtClean="0"/>
              <a:pPr/>
              <a:t>2020. 02. 10.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02C660B-C066-4F1A-B99A-030955472BC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F03D4F9-B228-4668-874C-2DC5D1763761}" type="datetimeFigureOut">
              <a:rPr lang="hu-HU" smtClean="0"/>
              <a:pPr/>
              <a:t>2020. 02. 10.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02C660B-C066-4F1A-B99A-030955472BC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47.jpe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u-HU" b="1" dirty="0"/>
              <a:t>Az éti csiga</a:t>
            </a:r>
          </a:p>
        </p:txBody>
      </p:sp>
      <p:pic>
        <p:nvPicPr>
          <p:cNvPr id="4" name="Kép 3" descr="260px-Helix_pomatia_(Dourbes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492896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csiga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572008"/>
            <a:ext cx="2019300" cy="16097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31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Haszna, kára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2800" dirty="0"/>
          </a:p>
          <a:p>
            <a:endParaRPr lang="hu-HU" sz="2400" dirty="0"/>
          </a:p>
          <a:p>
            <a:endParaRPr lang="hu-HU" sz="2400" dirty="0"/>
          </a:p>
          <a:p>
            <a:r>
              <a:rPr lang="hu-HU" sz="2400" dirty="0"/>
              <a:t>Az éti csigát néhány országban (Ausztria, Franciaország) fogyasztják, és ezért tenyésztik is. </a:t>
            </a:r>
          </a:p>
          <a:p>
            <a:r>
              <a:rPr lang="hu-HU" sz="2400" dirty="0"/>
              <a:t>Az éti csiga nagyobb kárt nem okoz. </a:t>
            </a:r>
          </a:p>
          <a:p>
            <a:r>
              <a:rPr lang="hu-HU" sz="2400" dirty="0"/>
              <a:t>Rokonai a </a:t>
            </a:r>
            <a:r>
              <a:rPr lang="hu-HU" sz="2400" dirty="0" err="1"/>
              <a:t>meztelencsigák</a:t>
            </a:r>
            <a:r>
              <a:rPr lang="hu-HU" sz="2400" dirty="0"/>
              <a:t>, melyeknek nincs házuk. Ha nagyon elszaporodnak, érzékeny kárt okozhatnak a fiatal konyhakerti veteményekben.</a:t>
            </a:r>
          </a:p>
        </p:txBody>
      </p:sp>
      <p:pic>
        <p:nvPicPr>
          <p:cNvPr id="4" name="Kép 3" descr="étel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1428736"/>
            <a:ext cx="2214578" cy="1539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ét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500042"/>
            <a:ext cx="2071702" cy="1421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 descr="étel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1285860"/>
            <a:ext cx="249802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227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>
            <a:normAutofit/>
          </a:bodyPr>
          <a:lstStyle/>
          <a:p>
            <a:r>
              <a:rPr lang="hu-HU" sz="3200" b="1" dirty="0"/>
              <a:t>Érdekességek…</a:t>
            </a:r>
          </a:p>
        </p:txBody>
      </p:sp>
      <p:pic>
        <p:nvPicPr>
          <p:cNvPr id="4098" name="Picture 2" descr="D:\csiga\csigaban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3132841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 descr="é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636912"/>
            <a:ext cx="3079090" cy="1768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ép 9" descr="érdekes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1196752"/>
            <a:ext cx="300039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ép 10" descr="érdekes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8938" y="214290"/>
            <a:ext cx="2465251" cy="1846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Kép 11" descr="parl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4437112"/>
            <a:ext cx="3311818" cy="2207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csiga\5images (4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4386795"/>
            <a:ext cx="3000364" cy="2247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12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érdekes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1" y="285728"/>
            <a:ext cx="2071702" cy="1551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érdeke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1113921"/>
            <a:ext cx="2160240" cy="1618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 descr="sá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708920"/>
            <a:ext cx="374017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 descr="érd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214290"/>
            <a:ext cx="255270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 descr="érdekes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2708920"/>
            <a:ext cx="2304256" cy="1631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 descr="érd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4429132"/>
            <a:ext cx="1928826" cy="1530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ép 9" descr="érdekes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5013176"/>
            <a:ext cx="2500330" cy="1663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ép 10" descr="érd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11960" y="3573016"/>
            <a:ext cx="2787937" cy="1865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Kép 11" descr="érd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86644" y="4572007"/>
            <a:ext cx="1571636" cy="2080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Kép 12" descr="csigaor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04248" y="692696"/>
            <a:ext cx="2004814" cy="1851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80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8062912" cy="1752600"/>
          </a:xfrm>
        </p:spPr>
        <p:txBody>
          <a:bodyPr/>
          <a:lstStyle/>
          <a:p>
            <a:r>
              <a:rPr lang="hu-HU" sz="4800" b="1" i="1" dirty="0">
                <a:solidFill>
                  <a:srgbClr val="FF0000"/>
                </a:solidFill>
                <a:latin typeface="Gigi" pitchFamily="82" charset="0"/>
              </a:rPr>
              <a:t>		Csiga- köd</a:t>
            </a: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062912" cy="1470025"/>
          </a:xfrm>
        </p:spPr>
        <p:txBody>
          <a:bodyPr/>
          <a:lstStyle/>
          <a:p>
            <a:pPr algn="l"/>
            <a:r>
              <a:rPr lang="hu-HU" sz="3600" b="1" dirty="0"/>
              <a:t>Csiga a csillagászatban</a:t>
            </a:r>
          </a:p>
        </p:txBody>
      </p:sp>
      <p:pic>
        <p:nvPicPr>
          <p:cNvPr id="4" name="Kép 3" descr="imagesCAVIWU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982346"/>
            <a:ext cx="4406888" cy="2822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645024"/>
            <a:ext cx="3985680" cy="2985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3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hu-HU" dirty="0"/>
          </a:p>
          <a:p>
            <a:pPr>
              <a:buNone/>
            </a:pPr>
            <a:endParaRPr lang="hu-HU" dirty="0"/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A </a:t>
            </a:r>
            <a:r>
              <a:rPr lang="hu-HU" b="1" dirty="0"/>
              <a:t>Csiga-köd</a:t>
            </a:r>
            <a:r>
              <a:rPr lang="hu-HU" dirty="0"/>
              <a:t> vagy </a:t>
            </a:r>
            <a:r>
              <a:rPr lang="hu-HU" b="1" dirty="0" err="1"/>
              <a:t>Hélix-köd</a:t>
            </a:r>
            <a:r>
              <a:rPr lang="hu-HU" dirty="0"/>
              <a:t> </a:t>
            </a:r>
            <a:r>
              <a:rPr lang="hu-HU" b="1" dirty="0"/>
              <a:t>(NGC 7293, </a:t>
            </a:r>
            <a:r>
              <a:rPr lang="hu-HU" b="1" dirty="0" err="1"/>
              <a:t>Caldwell</a:t>
            </a:r>
            <a:r>
              <a:rPr lang="hu-HU" b="1" dirty="0"/>
              <a:t> 63)</a:t>
            </a:r>
            <a:endParaRPr lang="hu-HU" dirty="0"/>
          </a:p>
          <a:p>
            <a:pPr>
              <a:buNone/>
            </a:pPr>
            <a:r>
              <a:rPr lang="hu-HU" dirty="0"/>
              <a:t>a Földhöz legközelebbi planetáris köd;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 700 fényévnyire, a Vízöntő csillagképben található.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 Karl Ludwig </a:t>
            </a:r>
            <a:r>
              <a:rPr lang="hu-HU" dirty="0" err="1"/>
              <a:t>Harding</a:t>
            </a:r>
            <a:r>
              <a:rPr lang="hu-HU" dirty="0"/>
              <a:t> fedezte fel 1824-ben.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Csiga- köd</a:t>
            </a:r>
            <a:br>
              <a:rPr lang="hu-HU" b="1" dirty="0"/>
            </a:br>
            <a:r>
              <a:rPr lang="hu-HU" b="1" dirty="0"/>
              <a:t>	(</a:t>
            </a:r>
            <a:r>
              <a:rPr lang="hu-HU" b="1" dirty="0" err="1"/>
              <a:t>Helix</a:t>
            </a:r>
            <a:r>
              <a:rPr lang="hu-HU" b="1" dirty="0"/>
              <a:t> </a:t>
            </a:r>
            <a:r>
              <a:rPr lang="hu-HU" b="1" dirty="0" err="1"/>
              <a:t>Nebula</a:t>
            </a:r>
            <a:r>
              <a:rPr lang="hu-HU" b="1" dirty="0"/>
              <a:t>)</a:t>
            </a:r>
          </a:p>
        </p:txBody>
      </p:sp>
      <p:pic>
        <p:nvPicPr>
          <p:cNvPr id="4" name="Kép 3" descr="thCAN4D0W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86224"/>
            <a:ext cx="2952328" cy="2972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28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3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a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342979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ép 2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76672"/>
            <a:ext cx="4126612" cy="2332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 descr="images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573016"/>
            <a:ext cx="427491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images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3284984"/>
            <a:ext cx="2936529" cy="3282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78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sCAH3HDB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2852" y="620688"/>
            <a:ext cx="4023744" cy="2643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 descr="imagesCAJKD8K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6908" y="3717032"/>
            <a:ext cx="3600400" cy="2525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imagesCAV6QK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04664"/>
            <a:ext cx="346083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 descr="untitled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3717032"/>
            <a:ext cx="3327057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75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agesCAVIWU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548680"/>
            <a:ext cx="4104456" cy="2629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ép 2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501008"/>
            <a:ext cx="355697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imagesCA1LSSI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7" y="2204864"/>
            <a:ext cx="3212245" cy="4011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68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Felhasznált források: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400" dirty="0"/>
              <a:t>Képek forrása: </a:t>
            </a:r>
            <a:r>
              <a:rPr lang="hu-HU" sz="2400" dirty="0" err="1"/>
              <a:t>Google</a:t>
            </a:r>
            <a:r>
              <a:rPr lang="hu-HU" sz="2400" dirty="0"/>
              <a:t> képkereső</a:t>
            </a:r>
          </a:p>
          <a:p>
            <a:pPr>
              <a:buNone/>
            </a:pPr>
            <a:r>
              <a:rPr lang="hu-HU" sz="2400" dirty="0"/>
              <a:t>Dr. </a:t>
            </a:r>
            <a:r>
              <a:rPr lang="hu-HU" sz="2400" dirty="0" err="1"/>
              <a:t>Stolmár</a:t>
            </a:r>
            <a:r>
              <a:rPr lang="hu-HU" sz="2400" dirty="0"/>
              <a:t> László (1981): </a:t>
            </a:r>
            <a:r>
              <a:rPr lang="hu-HU" sz="2400" i="1" dirty="0"/>
              <a:t>Élővilág 5</a:t>
            </a:r>
            <a:r>
              <a:rPr lang="hu-HU" sz="2400" dirty="0"/>
              <a:t>. osztály.</a:t>
            </a:r>
          </a:p>
          <a:p>
            <a:pPr>
              <a:buNone/>
            </a:pPr>
            <a:r>
              <a:rPr lang="hu-HU" sz="2400" dirty="0"/>
              <a:t>Tankönyvkiadó, Budapest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Az </a:t>
            </a:r>
            <a:r>
              <a:rPr lang="hu-HU" sz="3200" b="1" dirty="0"/>
              <a:t>éti csiga</a:t>
            </a:r>
            <a:r>
              <a:rPr lang="hu-HU" sz="3200" dirty="0"/>
              <a:t> </a:t>
            </a:r>
            <a:r>
              <a:rPr lang="hu-HU" sz="3200" i="1" dirty="0"/>
              <a:t>(</a:t>
            </a:r>
            <a:r>
              <a:rPr lang="hu-HU" sz="3200" i="1" dirty="0" err="1"/>
              <a:t>Helix</a:t>
            </a:r>
            <a:r>
              <a:rPr lang="hu-HU" sz="3200" i="1" dirty="0"/>
              <a:t> </a:t>
            </a:r>
            <a:r>
              <a:rPr lang="hu-HU" sz="3200" i="1" dirty="0" err="1"/>
              <a:t>pomatia</a:t>
            </a:r>
            <a:r>
              <a:rPr lang="hu-HU" sz="3200" i="1" dirty="0"/>
              <a:t>)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i="1" dirty="0"/>
              <a:t>csigák (</a:t>
            </a:r>
            <a:r>
              <a:rPr lang="hu-HU" i="1" dirty="0" err="1"/>
              <a:t>Gastropoda</a:t>
            </a:r>
            <a:r>
              <a:rPr lang="hu-HU" i="1" dirty="0"/>
              <a:t>)</a:t>
            </a:r>
            <a:r>
              <a:rPr lang="hu-HU" dirty="0"/>
              <a:t> </a:t>
            </a:r>
            <a:r>
              <a:rPr lang="hu-HU" i="1" dirty="0"/>
              <a:t>osztályának</a:t>
            </a:r>
            <a:r>
              <a:rPr lang="hu-HU" dirty="0"/>
              <a:t> a tüdőscsigák </a:t>
            </a:r>
            <a:r>
              <a:rPr lang="hu-HU" i="1" dirty="0"/>
              <a:t>(</a:t>
            </a:r>
            <a:r>
              <a:rPr lang="hu-HU" i="1" dirty="0" err="1"/>
              <a:t>Pulmonata</a:t>
            </a:r>
            <a:r>
              <a:rPr lang="hu-HU" i="1" dirty="0"/>
              <a:t>)</a:t>
            </a:r>
            <a:r>
              <a:rPr lang="hu-HU" dirty="0"/>
              <a:t> </a:t>
            </a:r>
            <a:r>
              <a:rPr lang="hu-HU" i="1" dirty="0"/>
              <a:t>rendjéhez</a:t>
            </a:r>
            <a:r>
              <a:rPr lang="hu-HU" dirty="0"/>
              <a:t>, ezen belül a főcsigák </a:t>
            </a:r>
            <a:r>
              <a:rPr lang="hu-HU" i="1" dirty="0"/>
              <a:t>(</a:t>
            </a:r>
            <a:r>
              <a:rPr lang="hu-HU" i="1" dirty="0" err="1"/>
              <a:t>Helicidae</a:t>
            </a:r>
            <a:r>
              <a:rPr lang="hu-HU" i="1" dirty="0"/>
              <a:t>)</a:t>
            </a:r>
            <a:r>
              <a:rPr lang="hu-HU" dirty="0"/>
              <a:t> </a:t>
            </a:r>
            <a:r>
              <a:rPr lang="hu-HU" i="1" dirty="0"/>
              <a:t>családjához</a:t>
            </a:r>
            <a:r>
              <a:rPr lang="hu-HU" dirty="0"/>
              <a:t> tartozó </a:t>
            </a:r>
            <a:r>
              <a:rPr lang="hu-HU" i="1" dirty="0"/>
              <a:t>faj.</a:t>
            </a:r>
            <a:endParaRPr lang="hu-HU" dirty="0"/>
          </a:p>
          <a:p>
            <a:r>
              <a:rPr lang="hu-HU" dirty="0"/>
              <a:t>Az állatország egyik nagyon népes csoportja.</a:t>
            </a:r>
          </a:p>
          <a:p>
            <a:r>
              <a:rPr lang="hu-HU" dirty="0"/>
              <a:t>A hazánkban élő csigafajok között legnagyobb az </a:t>
            </a:r>
            <a:r>
              <a:rPr lang="hu-HU" b="1" dirty="0"/>
              <a:t>éti csiga.</a:t>
            </a:r>
            <a:endParaRPr lang="hu-HU" dirty="0"/>
          </a:p>
        </p:txBody>
      </p:sp>
      <p:pic>
        <p:nvPicPr>
          <p:cNvPr id="4" name="Kép 3" descr="hpqscan000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5140" y="285728"/>
            <a:ext cx="2000251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208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Csigák élőhelye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  <a:p>
            <a:r>
              <a:rPr lang="hu-HU" dirty="0"/>
              <a:t>tavakban,</a:t>
            </a:r>
          </a:p>
          <a:p>
            <a:r>
              <a:rPr lang="hu-HU" dirty="0"/>
              <a:t>tengerekben,</a:t>
            </a:r>
          </a:p>
          <a:p>
            <a:r>
              <a:rPr lang="hu-HU" dirty="0"/>
              <a:t>patakokban,</a:t>
            </a:r>
          </a:p>
          <a:p>
            <a:r>
              <a:rPr lang="hu-HU" dirty="0"/>
              <a:t>folyók vizében,</a:t>
            </a:r>
          </a:p>
          <a:p>
            <a:r>
              <a:rPr lang="hu-HU" dirty="0"/>
              <a:t>szárazföldön is mindenütt élnek.</a:t>
            </a:r>
          </a:p>
        </p:txBody>
      </p:sp>
      <p:pic>
        <p:nvPicPr>
          <p:cNvPr id="4" name="Kép 3" descr="élő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57166"/>
            <a:ext cx="294141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élőhe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2285992"/>
            <a:ext cx="295657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238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Testfelépítése, </a:t>
            </a:r>
            <a:br>
              <a:rPr lang="hu-HU" sz="3200" b="1" dirty="0"/>
            </a:br>
            <a:r>
              <a:rPr lang="hu-HU" sz="3200" b="1" dirty="0"/>
              <a:t>			</a:t>
            </a:r>
            <a:r>
              <a:rPr lang="hu-HU" sz="3200" b="1" dirty="0" err="1"/>
              <a:t>kültakarója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000" dirty="0"/>
              <a:t>Testének részei: fej,  </a:t>
            </a:r>
            <a:r>
              <a:rPr lang="hu-HU" sz="2000" dirty="0" err="1"/>
              <a:t>hasláb</a:t>
            </a:r>
            <a:r>
              <a:rPr lang="hu-HU" sz="2000" dirty="0"/>
              <a:t>, ház.</a:t>
            </a:r>
          </a:p>
          <a:p>
            <a:r>
              <a:rPr lang="hu-HU" sz="2000" dirty="0"/>
              <a:t>Teste lágy, sérülékeny szerveit mésztartalmú csigaház védi.</a:t>
            </a:r>
          </a:p>
          <a:p>
            <a:r>
              <a:rPr lang="hu-HU" sz="2000" dirty="0"/>
              <a:t>Puhatestű állat.</a:t>
            </a:r>
          </a:p>
          <a:p>
            <a:r>
              <a:rPr lang="hu-HU" sz="2000" dirty="0"/>
              <a:t>Fején két pár, visszahúzható „szarvacska”, a tapogató, de a nagyobbik végén még szem is van. A tapogatók érzékszervei, ezekkel tapint és szagol az állat. Alatta található a szájnyílás.</a:t>
            </a:r>
          </a:p>
          <a:p>
            <a:r>
              <a:rPr lang="hu-HU" sz="2000" dirty="0"/>
              <a:t>Szájában redős állkapocs és ez alatt finoman fogazott reszelőnyelv fekszik. Ezekkel morzsolja szét a leveleket. </a:t>
            </a:r>
          </a:p>
          <a:p>
            <a:r>
              <a:rPr lang="hu-HU" sz="2000" dirty="0"/>
              <a:t>Feje, </a:t>
            </a:r>
            <a:r>
              <a:rPr lang="hu-HU" sz="2000" dirty="0" err="1"/>
              <a:t>haslába</a:t>
            </a:r>
            <a:r>
              <a:rPr lang="hu-HU" sz="2000" dirty="0"/>
              <a:t> csupa izom. </a:t>
            </a:r>
          </a:p>
          <a:p>
            <a:r>
              <a:rPr lang="hu-HU" sz="2000" dirty="0"/>
              <a:t>Belső szervei házának csavarulataiban foglalnak helyet. A csigaházat bőrének egy része, a köpeny választja ki abból a mészből, amelyet táplálékáva</a:t>
            </a:r>
            <a:r>
              <a:rPr lang="hu-HU" sz="2400" dirty="0"/>
              <a:t>l </a:t>
            </a:r>
            <a:r>
              <a:rPr lang="hu-HU" sz="2000" dirty="0"/>
              <a:t>elfogyaszt</a:t>
            </a:r>
            <a:r>
              <a:rPr lang="hu-HU" sz="2400" dirty="0"/>
              <a:t>.</a:t>
            </a:r>
          </a:p>
        </p:txBody>
      </p:sp>
      <p:pic>
        <p:nvPicPr>
          <p:cNvPr id="1027" name="Picture 3" descr="D:\csiga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5094" y="214290"/>
            <a:ext cx="2618406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414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Életmódja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Élelmét borús, nedves, esős időben keresi.</a:t>
            </a:r>
          </a:p>
          <a:p>
            <a:r>
              <a:rPr lang="hu-HU" sz="2400" dirty="0"/>
              <a:t>Ha veszedelem fenyegeti, egész testét behúzza a házába.</a:t>
            </a:r>
          </a:p>
          <a:p>
            <a:r>
              <a:rPr lang="hu-HU" sz="2400" dirty="0"/>
              <a:t>Az éti csiga ősszel, már októberben készül a telelésre. Moha vagy lomb alá bújik, és mészházát héjfedővel zárja le.</a:t>
            </a:r>
          </a:p>
          <a:p>
            <a:endParaRPr lang="hu-HU" sz="2800" dirty="0"/>
          </a:p>
        </p:txBody>
      </p:sp>
      <p:pic>
        <p:nvPicPr>
          <p:cNvPr id="4" name="Kép 3" descr="té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5214950"/>
            <a:ext cx="1500198" cy="1237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behú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143380"/>
            <a:ext cx="2343150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20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Légzése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/>
              <a:t>Ha a behúzott csiga házának nyílását figyeljük, azt látjuk, hogy ott időnként lyuk támad, majd megint összezárul. Ilyenkor lélegzik a csiga.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lég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4214818"/>
            <a:ext cx="2587518" cy="16430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7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Mozgása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Talpa nyálkás, csúszós. Amint lassan mászik, nyálkát izzad magad alá, és azon siklik tova. Bőrének mirigyeiben folyton termelődik a nyálka.</a:t>
            </a:r>
          </a:p>
          <a:p>
            <a:r>
              <a:rPr lang="hu-HU" sz="2800" dirty="0"/>
              <a:t>Az éti csiga hullámszerű mozgással halad. Mozgása hasonlít a férgek mozgásához. </a:t>
            </a:r>
          </a:p>
        </p:txBody>
      </p:sp>
      <p:pic>
        <p:nvPicPr>
          <p:cNvPr id="3074" name="Picture 2" descr="D:\csiga\images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714884"/>
            <a:ext cx="3071834" cy="197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mozgá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4786322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Mosolygó arc 5"/>
          <p:cNvSpPr/>
          <p:nvPr/>
        </p:nvSpPr>
        <p:spPr>
          <a:xfrm>
            <a:off x="5500694" y="4643446"/>
            <a:ext cx="557210" cy="557210"/>
          </a:xfrm>
          <a:prstGeom prst="smileyFac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custDataLst>
      <p:tags r:id="rId1"/>
    </p:custDataLst>
  </p:cSld>
  <p:clrMapOvr>
    <a:masterClrMapping/>
  </p:clrMapOvr>
  <p:transition advTm="244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Táplálkozása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Jól tűri a száraz, meleg környezetet, de táplálékát nedves időben szerzi, </a:t>
            </a:r>
            <a:r>
              <a:rPr lang="hu-HU" b="1" i="1" dirty="0"/>
              <a:t>kizárólag zöld növényi részeket fogyaszt</a:t>
            </a:r>
            <a:r>
              <a:rPr lang="hu-HU" dirty="0"/>
              <a:t>.</a:t>
            </a:r>
          </a:p>
        </p:txBody>
      </p:sp>
      <p:pic>
        <p:nvPicPr>
          <p:cNvPr id="4" name="Kép 3" descr="táp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645024"/>
            <a:ext cx="2000264" cy="1559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táp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4714884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 descr="tápl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938" y="3643314"/>
            <a:ext cx="295657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48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Szaporodása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Az éti csiga nyáron rakja le petéit.</a:t>
            </a:r>
          </a:p>
          <a:p>
            <a:r>
              <a:rPr lang="hu-HU" sz="2400" dirty="0"/>
              <a:t>Fejével gödröt túr a talajba. A jobb oldali, nagyobb szarvacskája tövén levő nyílásból ebbe a gödörbe hullatja borsszem nagyságú, lágy héjú petéit.</a:t>
            </a:r>
          </a:p>
          <a:p>
            <a:r>
              <a:rPr lang="hu-HU" sz="2400" dirty="0"/>
              <a:t>A petékből 30 nap elteltével bújnak ki a fiatal kis csigák.</a:t>
            </a:r>
          </a:p>
          <a:p>
            <a:r>
              <a:rPr lang="hu-HU" sz="2400" dirty="0"/>
              <a:t>A petéből apró, eleinte lágy házú kis csigák bújnak ki, és ahogyan növekszenek, nő és keményedik a házuk is. </a:t>
            </a:r>
          </a:p>
          <a:p>
            <a:r>
              <a:rPr lang="hu-HU" sz="2400" dirty="0"/>
              <a:t>Peterakás után a csiga nem törődik többé utódaival.</a:t>
            </a:r>
          </a:p>
        </p:txBody>
      </p:sp>
      <p:pic>
        <p:nvPicPr>
          <p:cNvPr id="4" name="Kép 3" descr="hpqscan000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86644" y="214290"/>
            <a:ext cx="153946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33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4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8|3.9|4.9|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3|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5|5.2|4.4|4|4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5|3.6|4.5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|4|3.5|2.4|2.1|2.3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|3.9|2.9|3.4|3.3|7.7|5.6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2|3.9|3.1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9|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5|4.5|9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7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7|2.6|3.2|7.3|6.1|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ndület">
  <a:themeElements>
    <a:clrScheme name="Lendüle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149</TotalTime>
  <Words>511</Words>
  <Application>Microsoft Office PowerPoint</Application>
  <PresentationFormat>Diavetítés a képernyőre (4:3 oldalarány)</PresentationFormat>
  <Paragraphs>62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Calibri</vt:lpstr>
      <vt:lpstr>Century Gothic</vt:lpstr>
      <vt:lpstr>Gigi</vt:lpstr>
      <vt:lpstr>Verdana</vt:lpstr>
      <vt:lpstr>Wingdings 2</vt:lpstr>
      <vt:lpstr>Lendület</vt:lpstr>
      <vt:lpstr>Az éti csiga</vt:lpstr>
      <vt:lpstr>Az éti csiga (Helix pomatia)</vt:lpstr>
      <vt:lpstr>Csigák élőhelye</vt:lpstr>
      <vt:lpstr>Testfelépítése,     kültakarója</vt:lpstr>
      <vt:lpstr>Életmódja</vt:lpstr>
      <vt:lpstr>Légzése</vt:lpstr>
      <vt:lpstr>Mozgása</vt:lpstr>
      <vt:lpstr>Táplálkozása</vt:lpstr>
      <vt:lpstr>Szaporodása</vt:lpstr>
      <vt:lpstr>Haszna, kára</vt:lpstr>
      <vt:lpstr>Érdekességek…</vt:lpstr>
      <vt:lpstr>PowerPoint-bemutató</vt:lpstr>
      <vt:lpstr>Csiga a csillagászatban</vt:lpstr>
      <vt:lpstr>Csiga- köd  (Helix Nebula)</vt:lpstr>
      <vt:lpstr>PowerPoint-bemutató</vt:lpstr>
      <vt:lpstr>PowerPoint-bemutató</vt:lpstr>
      <vt:lpstr>PowerPoint-bemutató</vt:lpstr>
      <vt:lpstr>Felhasznált források: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éti csiga</dc:title>
  <dc:creator>Rendszergazda</dc:creator>
  <cp:lastModifiedBy>Benda Luca</cp:lastModifiedBy>
  <cp:revision>19</cp:revision>
  <dcterms:created xsi:type="dcterms:W3CDTF">2012-10-13T05:42:29Z</dcterms:created>
  <dcterms:modified xsi:type="dcterms:W3CDTF">2020-02-10T10:59:57Z</dcterms:modified>
</cp:coreProperties>
</file>